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7772400" cy="4000500"/>
  <p:notesSz cx="9926638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15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1240155"/>
            <a:ext cx="6611937" cy="840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2240280"/>
            <a:ext cx="5445125" cy="1000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1314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1314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920115"/>
            <a:ext cx="3383756" cy="2640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920115"/>
            <a:ext cx="3383756" cy="2640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594802"/>
            <a:ext cx="3972560" cy="801370"/>
          </a:xfrm>
          <a:custGeom>
            <a:avLst/>
            <a:gdLst/>
            <a:ahLst/>
            <a:cxnLst/>
            <a:rect l="l" t="t" r="r" b="b"/>
            <a:pathLst>
              <a:path w="3972560" h="801369">
                <a:moveTo>
                  <a:pt x="0" y="801369"/>
                </a:moveTo>
                <a:lnTo>
                  <a:pt x="3972001" y="801369"/>
                </a:lnTo>
                <a:lnTo>
                  <a:pt x="3972001" y="0"/>
                </a:lnTo>
                <a:lnTo>
                  <a:pt x="0" y="0"/>
                </a:lnTo>
                <a:lnTo>
                  <a:pt x="0" y="801369"/>
                </a:lnTo>
                <a:close/>
              </a:path>
            </a:pathLst>
          </a:custGeom>
          <a:solidFill>
            <a:srgbClr val="DC2A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755130" y="713687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41" y="0"/>
                </a:moveTo>
                <a:lnTo>
                  <a:pt x="0" y="0"/>
                </a:lnTo>
                <a:lnTo>
                  <a:pt x="0" y="131229"/>
                </a:lnTo>
                <a:lnTo>
                  <a:pt x="131241" y="131229"/>
                </a:lnTo>
                <a:lnTo>
                  <a:pt x="131241" y="0"/>
                </a:lnTo>
                <a:close/>
              </a:path>
            </a:pathLst>
          </a:custGeom>
          <a:solidFill>
            <a:srgbClr val="DC2A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623889" y="582458"/>
            <a:ext cx="394335" cy="131445"/>
          </a:xfrm>
          <a:custGeom>
            <a:avLst/>
            <a:gdLst/>
            <a:ahLst/>
            <a:cxnLst/>
            <a:rect l="l" t="t" r="r" b="b"/>
            <a:pathLst>
              <a:path w="394335" h="131445">
                <a:moveTo>
                  <a:pt x="393712" y="0"/>
                </a:moveTo>
                <a:lnTo>
                  <a:pt x="0" y="0"/>
                </a:lnTo>
                <a:lnTo>
                  <a:pt x="0" y="131229"/>
                </a:lnTo>
                <a:lnTo>
                  <a:pt x="393712" y="131229"/>
                </a:lnTo>
                <a:lnTo>
                  <a:pt x="393712" y="0"/>
                </a:lnTo>
                <a:close/>
              </a:path>
            </a:pathLst>
          </a:custGeom>
          <a:solidFill>
            <a:srgbClr val="DC2A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755130" y="451229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41" y="0"/>
                </a:moveTo>
                <a:lnTo>
                  <a:pt x="0" y="0"/>
                </a:lnTo>
                <a:lnTo>
                  <a:pt x="0" y="131229"/>
                </a:lnTo>
                <a:lnTo>
                  <a:pt x="131241" y="131229"/>
                </a:lnTo>
                <a:lnTo>
                  <a:pt x="131241" y="0"/>
                </a:lnTo>
                <a:close/>
              </a:path>
            </a:pathLst>
          </a:custGeom>
          <a:solidFill>
            <a:srgbClr val="DC2A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39564" y="533845"/>
            <a:ext cx="150495" cy="179705"/>
          </a:xfrm>
          <a:custGeom>
            <a:avLst/>
            <a:gdLst/>
            <a:ahLst/>
            <a:cxnLst/>
            <a:rect l="l" t="t" r="r" b="b"/>
            <a:pathLst>
              <a:path w="150495" h="179704">
                <a:moveTo>
                  <a:pt x="84277" y="0"/>
                </a:moveTo>
                <a:lnTo>
                  <a:pt x="0" y="0"/>
                </a:lnTo>
                <a:lnTo>
                  <a:pt x="0" y="179095"/>
                </a:lnTo>
                <a:lnTo>
                  <a:pt x="86791" y="179095"/>
                </a:lnTo>
                <a:lnTo>
                  <a:pt x="130530" y="166770"/>
                </a:lnTo>
                <a:lnTo>
                  <a:pt x="145158" y="148488"/>
                </a:lnTo>
                <a:lnTo>
                  <a:pt x="39382" y="148488"/>
                </a:lnTo>
                <a:lnTo>
                  <a:pt x="39382" y="99326"/>
                </a:lnTo>
                <a:lnTo>
                  <a:pt x="142170" y="99326"/>
                </a:lnTo>
                <a:lnTo>
                  <a:pt x="141754" y="98445"/>
                </a:lnTo>
                <a:lnTo>
                  <a:pt x="131483" y="88369"/>
                </a:lnTo>
                <a:lnTo>
                  <a:pt x="117144" y="81775"/>
                </a:lnTo>
                <a:lnTo>
                  <a:pt x="127504" y="75226"/>
                </a:lnTo>
                <a:lnTo>
                  <a:pt x="129995" y="72491"/>
                </a:lnTo>
                <a:lnTo>
                  <a:pt x="39382" y="72491"/>
                </a:lnTo>
                <a:lnTo>
                  <a:pt x="39382" y="30594"/>
                </a:lnTo>
                <a:lnTo>
                  <a:pt x="138760" y="30594"/>
                </a:lnTo>
                <a:lnTo>
                  <a:pt x="137339" y="23381"/>
                </a:lnTo>
                <a:lnTo>
                  <a:pt x="125674" y="9686"/>
                </a:lnTo>
                <a:lnTo>
                  <a:pt x="107611" y="2245"/>
                </a:lnTo>
                <a:lnTo>
                  <a:pt x="84277" y="0"/>
                </a:lnTo>
                <a:close/>
              </a:path>
              <a:path w="150495" h="179704">
                <a:moveTo>
                  <a:pt x="142170" y="99326"/>
                </a:moveTo>
                <a:lnTo>
                  <a:pt x="82283" y="99326"/>
                </a:lnTo>
                <a:lnTo>
                  <a:pt x="93798" y="100749"/>
                </a:lnTo>
                <a:lnTo>
                  <a:pt x="102750" y="105254"/>
                </a:lnTo>
                <a:lnTo>
                  <a:pt x="108552" y="113192"/>
                </a:lnTo>
                <a:lnTo>
                  <a:pt x="110616" y="124917"/>
                </a:lnTo>
                <a:lnTo>
                  <a:pt x="108258" y="136427"/>
                </a:lnTo>
                <a:lnTo>
                  <a:pt x="101903" y="143660"/>
                </a:lnTo>
                <a:lnTo>
                  <a:pt x="92630" y="147414"/>
                </a:lnTo>
                <a:lnTo>
                  <a:pt x="81521" y="148488"/>
                </a:lnTo>
                <a:lnTo>
                  <a:pt x="145158" y="148488"/>
                </a:lnTo>
                <a:lnTo>
                  <a:pt x="149999" y="127165"/>
                </a:lnTo>
                <a:lnTo>
                  <a:pt x="147934" y="111534"/>
                </a:lnTo>
                <a:lnTo>
                  <a:pt x="142170" y="99326"/>
                </a:lnTo>
                <a:close/>
              </a:path>
              <a:path w="150495" h="179704">
                <a:moveTo>
                  <a:pt x="138760" y="30594"/>
                </a:moveTo>
                <a:lnTo>
                  <a:pt x="76250" y="30594"/>
                </a:lnTo>
                <a:lnTo>
                  <a:pt x="86414" y="31410"/>
                </a:lnTo>
                <a:lnTo>
                  <a:pt x="95067" y="34485"/>
                </a:lnTo>
                <a:lnTo>
                  <a:pt x="101084" y="40758"/>
                </a:lnTo>
                <a:lnTo>
                  <a:pt x="103339" y="51168"/>
                </a:lnTo>
                <a:lnTo>
                  <a:pt x="101518" y="60849"/>
                </a:lnTo>
                <a:lnTo>
                  <a:pt x="96477" y="67473"/>
                </a:lnTo>
                <a:lnTo>
                  <a:pt x="88847" y="71276"/>
                </a:lnTo>
                <a:lnTo>
                  <a:pt x="79260" y="72491"/>
                </a:lnTo>
                <a:lnTo>
                  <a:pt x="129995" y="72491"/>
                </a:lnTo>
                <a:lnTo>
                  <a:pt x="135140" y="66843"/>
                </a:lnTo>
                <a:lnTo>
                  <a:pt x="139861" y="56579"/>
                </a:lnTo>
                <a:lnTo>
                  <a:pt x="141477" y="44386"/>
                </a:lnTo>
                <a:lnTo>
                  <a:pt x="138760" y="30594"/>
                </a:lnTo>
                <a:close/>
              </a:path>
            </a:pathLst>
          </a:custGeom>
          <a:solidFill>
            <a:srgbClr val="1314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06878" y="579739"/>
            <a:ext cx="127000" cy="137160"/>
          </a:xfrm>
          <a:custGeom>
            <a:avLst/>
            <a:gdLst/>
            <a:ahLst/>
            <a:cxnLst/>
            <a:rect l="l" t="t" r="r" b="b"/>
            <a:pathLst>
              <a:path w="127000" h="137159">
                <a:moveTo>
                  <a:pt x="118271" y="23837"/>
                </a:moveTo>
                <a:lnTo>
                  <a:pt x="63207" y="23837"/>
                </a:lnTo>
                <a:lnTo>
                  <a:pt x="72107" y="24430"/>
                </a:lnTo>
                <a:lnTo>
                  <a:pt x="79451" y="26879"/>
                </a:lnTo>
                <a:lnTo>
                  <a:pt x="84442" y="32196"/>
                </a:lnTo>
                <a:lnTo>
                  <a:pt x="86283" y="41389"/>
                </a:lnTo>
                <a:lnTo>
                  <a:pt x="82767" y="49735"/>
                </a:lnTo>
                <a:lnTo>
                  <a:pt x="73396" y="54151"/>
                </a:lnTo>
                <a:lnTo>
                  <a:pt x="59934" y="56450"/>
                </a:lnTo>
                <a:lnTo>
                  <a:pt x="44145" y="58445"/>
                </a:lnTo>
                <a:lnTo>
                  <a:pt x="27935" y="61741"/>
                </a:lnTo>
                <a:lnTo>
                  <a:pt x="13795" y="68259"/>
                </a:lnTo>
                <a:lnTo>
                  <a:pt x="3793" y="79715"/>
                </a:lnTo>
                <a:lnTo>
                  <a:pt x="0" y="97828"/>
                </a:lnTo>
                <a:lnTo>
                  <a:pt x="3440" y="115123"/>
                </a:lnTo>
                <a:lnTo>
                  <a:pt x="12852" y="127244"/>
                </a:lnTo>
                <a:lnTo>
                  <a:pt x="26874" y="134379"/>
                </a:lnTo>
                <a:lnTo>
                  <a:pt x="44145" y="136715"/>
                </a:lnTo>
                <a:lnTo>
                  <a:pt x="56042" y="135864"/>
                </a:lnTo>
                <a:lnTo>
                  <a:pt x="67660" y="133107"/>
                </a:lnTo>
                <a:lnTo>
                  <a:pt x="78449" y="128124"/>
                </a:lnTo>
                <a:lnTo>
                  <a:pt x="87795" y="120650"/>
                </a:lnTo>
                <a:lnTo>
                  <a:pt x="122882" y="120650"/>
                </a:lnTo>
                <a:lnTo>
                  <a:pt x="122152" y="113093"/>
                </a:lnTo>
                <a:lnTo>
                  <a:pt x="122146" y="112877"/>
                </a:lnTo>
                <a:lnTo>
                  <a:pt x="57442" y="112877"/>
                </a:lnTo>
                <a:lnTo>
                  <a:pt x="49160" y="112161"/>
                </a:lnTo>
                <a:lnTo>
                  <a:pt x="42197" y="109589"/>
                </a:lnTo>
                <a:lnTo>
                  <a:pt x="37398" y="104524"/>
                </a:lnTo>
                <a:lnTo>
                  <a:pt x="35610" y="96329"/>
                </a:lnTo>
                <a:lnTo>
                  <a:pt x="37350" y="88164"/>
                </a:lnTo>
                <a:lnTo>
                  <a:pt x="42006" y="82748"/>
                </a:lnTo>
                <a:lnTo>
                  <a:pt x="48732" y="79354"/>
                </a:lnTo>
                <a:lnTo>
                  <a:pt x="56680" y="77254"/>
                </a:lnTo>
                <a:lnTo>
                  <a:pt x="73363" y="74723"/>
                </a:lnTo>
                <a:lnTo>
                  <a:pt x="80670" y="72853"/>
                </a:lnTo>
                <a:lnTo>
                  <a:pt x="86283" y="69735"/>
                </a:lnTo>
                <a:lnTo>
                  <a:pt x="121907" y="69735"/>
                </a:lnTo>
                <a:lnTo>
                  <a:pt x="121907" y="36880"/>
                </a:lnTo>
                <a:lnTo>
                  <a:pt x="118271" y="23837"/>
                </a:lnTo>
                <a:close/>
              </a:path>
              <a:path w="127000" h="137159">
                <a:moveTo>
                  <a:pt x="122882" y="120650"/>
                </a:moveTo>
                <a:lnTo>
                  <a:pt x="87795" y="120650"/>
                </a:lnTo>
                <a:lnTo>
                  <a:pt x="88036" y="124929"/>
                </a:lnTo>
                <a:lnTo>
                  <a:pt x="89039" y="129184"/>
                </a:lnTo>
                <a:lnTo>
                  <a:pt x="90296" y="133197"/>
                </a:lnTo>
                <a:lnTo>
                  <a:pt x="126415" y="133197"/>
                </a:lnTo>
                <a:lnTo>
                  <a:pt x="124334" y="128124"/>
                </a:lnTo>
                <a:lnTo>
                  <a:pt x="122937" y="121219"/>
                </a:lnTo>
                <a:lnTo>
                  <a:pt x="122882" y="120650"/>
                </a:lnTo>
                <a:close/>
              </a:path>
              <a:path w="127000" h="137159">
                <a:moveTo>
                  <a:pt x="121907" y="69735"/>
                </a:moveTo>
                <a:lnTo>
                  <a:pt x="86283" y="69735"/>
                </a:lnTo>
                <a:lnTo>
                  <a:pt x="86283" y="83032"/>
                </a:lnTo>
                <a:lnTo>
                  <a:pt x="85692" y="90974"/>
                </a:lnTo>
                <a:lnTo>
                  <a:pt x="82302" y="100869"/>
                </a:lnTo>
                <a:lnTo>
                  <a:pt x="73692" y="109307"/>
                </a:lnTo>
                <a:lnTo>
                  <a:pt x="57442" y="112877"/>
                </a:lnTo>
                <a:lnTo>
                  <a:pt x="122146" y="112877"/>
                </a:lnTo>
                <a:lnTo>
                  <a:pt x="121912" y="104524"/>
                </a:lnTo>
                <a:lnTo>
                  <a:pt x="121907" y="69735"/>
                </a:lnTo>
                <a:close/>
              </a:path>
              <a:path w="127000" h="137159">
                <a:moveTo>
                  <a:pt x="64960" y="0"/>
                </a:moveTo>
                <a:lnTo>
                  <a:pt x="43444" y="2088"/>
                </a:lnTo>
                <a:lnTo>
                  <a:pt x="24328" y="9186"/>
                </a:lnTo>
                <a:lnTo>
                  <a:pt x="10291" y="22540"/>
                </a:lnTo>
                <a:lnTo>
                  <a:pt x="4013" y="43395"/>
                </a:lnTo>
                <a:lnTo>
                  <a:pt x="39623" y="43395"/>
                </a:lnTo>
                <a:lnTo>
                  <a:pt x="41933" y="34414"/>
                </a:lnTo>
                <a:lnTo>
                  <a:pt x="46805" y="28349"/>
                </a:lnTo>
                <a:lnTo>
                  <a:pt x="53982" y="24918"/>
                </a:lnTo>
                <a:lnTo>
                  <a:pt x="63207" y="23837"/>
                </a:lnTo>
                <a:lnTo>
                  <a:pt x="118271" y="23837"/>
                </a:lnTo>
                <a:lnTo>
                  <a:pt x="116643" y="17996"/>
                </a:lnTo>
                <a:lnTo>
                  <a:pt x="103125" y="6777"/>
                </a:lnTo>
                <a:lnTo>
                  <a:pt x="84761" y="1388"/>
                </a:lnTo>
                <a:lnTo>
                  <a:pt x="64960" y="0"/>
                </a:lnTo>
                <a:close/>
              </a:path>
            </a:pathLst>
          </a:custGeom>
          <a:solidFill>
            <a:srgbClr val="1314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41317" y="583258"/>
            <a:ext cx="133350" cy="175895"/>
          </a:xfrm>
          <a:custGeom>
            <a:avLst/>
            <a:gdLst/>
            <a:ahLst/>
            <a:cxnLst/>
            <a:rect l="l" t="t" r="r" b="b"/>
            <a:pathLst>
              <a:path w="133350" h="175895">
                <a:moveTo>
                  <a:pt x="12547" y="144729"/>
                </a:moveTo>
                <a:lnTo>
                  <a:pt x="12547" y="174078"/>
                </a:lnTo>
                <a:lnTo>
                  <a:pt x="19824" y="174840"/>
                </a:lnTo>
                <a:lnTo>
                  <a:pt x="27101" y="175336"/>
                </a:lnTo>
                <a:lnTo>
                  <a:pt x="34366" y="175336"/>
                </a:lnTo>
                <a:lnTo>
                  <a:pt x="50622" y="173677"/>
                </a:lnTo>
                <a:lnTo>
                  <a:pt x="62998" y="168467"/>
                </a:lnTo>
                <a:lnTo>
                  <a:pt x="72220" y="159353"/>
                </a:lnTo>
                <a:lnTo>
                  <a:pt x="78890" y="146240"/>
                </a:lnTo>
                <a:lnTo>
                  <a:pt x="26339" y="146240"/>
                </a:lnTo>
                <a:lnTo>
                  <a:pt x="19316" y="145237"/>
                </a:lnTo>
                <a:lnTo>
                  <a:pt x="12547" y="144729"/>
                </a:lnTo>
                <a:close/>
              </a:path>
              <a:path w="133350" h="175895">
                <a:moveTo>
                  <a:pt x="38125" y="0"/>
                </a:moveTo>
                <a:lnTo>
                  <a:pt x="0" y="0"/>
                </a:lnTo>
                <a:lnTo>
                  <a:pt x="45656" y="121653"/>
                </a:lnTo>
                <a:lnTo>
                  <a:pt x="47157" y="129618"/>
                </a:lnTo>
                <a:lnTo>
                  <a:pt x="45624" y="137206"/>
                </a:lnTo>
                <a:lnTo>
                  <a:pt x="41034" y="143100"/>
                </a:lnTo>
                <a:lnTo>
                  <a:pt x="33362" y="145986"/>
                </a:lnTo>
                <a:lnTo>
                  <a:pt x="26339" y="146240"/>
                </a:lnTo>
                <a:lnTo>
                  <a:pt x="78890" y="146240"/>
                </a:lnTo>
                <a:lnTo>
                  <a:pt x="79019" y="145986"/>
                </a:lnTo>
                <a:lnTo>
                  <a:pt x="100242" y="88798"/>
                </a:lnTo>
                <a:lnTo>
                  <a:pt x="67475" y="88798"/>
                </a:lnTo>
                <a:lnTo>
                  <a:pt x="38125" y="0"/>
                </a:lnTo>
                <a:close/>
              </a:path>
              <a:path w="133350" h="175895">
                <a:moveTo>
                  <a:pt x="133197" y="0"/>
                </a:moveTo>
                <a:lnTo>
                  <a:pt x="96329" y="0"/>
                </a:lnTo>
                <a:lnTo>
                  <a:pt x="67983" y="88798"/>
                </a:lnTo>
                <a:lnTo>
                  <a:pt x="100242" y="88798"/>
                </a:lnTo>
                <a:lnTo>
                  <a:pt x="133197" y="0"/>
                </a:lnTo>
                <a:close/>
              </a:path>
            </a:pathLst>
          </a:custGeom>
          <a:solidFill>
            <a:srgbClr val="1314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80282" y="579744"/>
            <a:ext cx="129539" cy="137160"/>
          </a:xfrm>
          <a:custGeom>
            <a:avLst/>
            <a:gdLst/>
            <a:ahLst/>
            <a:cxnLst/>
            <a:rect l="l" t="t" r="r" b="b"/>
            <a:pathLst>
              <a:path w="129540" h="137159">
                <a:moveTo>
                  <a:pt x="66230" y="0"/>
                </a:moveTo>
                <a:lnTo>
                  <a:pt x="39267" y="5232"/>
                </a:lnTo>
                <a:lnTo>
                  <a:pt x="18346" y="19661"/>
                </a:lnTo>
                <a:lnTo>
                  <a:pt x="4810" y="41378"/>
                </a:lnTo>
                <a:lnTo>
                  <a:pt x="0" y="68478"/>
                </a:lnTo>
                <a:lnTo>
                  <a:pt x="4597" y="96069"/>
                </a:lnTo>
                <a:lnTo>
                  <a:pt x="17780" y="117640"/>
                </a:lnTo>
                <a:lnTo>
                  <a:pt x="38629" y="131686"/>
                </a:lnTo>
                <a:lnTo>
                  <a:pt x="66230" y="136702"/>
                </a:lnTo>
                <a:lnTo>
                  <a:pt x="86684" y="134186"/>
                </a:lnTo>
                <a:lnTo>
                  <a:pt x="103820" y="126357"/>
                </a:lnTo>
                <a:lnTo>
                  <a:pt x="117335" y="112790"/>
                </a:lnTo>
                <a:lnTo>
                  <a:pt x="118756" y="109867"/>
                </a:lnTo>
                <a:lnTo>
                  <a:pt x="67475" y="109867"/>
                </a:lnTo>
                <a:lnTo>
                  <a:pt x="54281" y="107907"/>
                </a:lnTo>
                <a:lnTo>
                  <a:pt x="44496" y="101901"/>
                </a:lnTo>
                <a:lnTo>
                  <a:pt x="38237" y="91661"/>
                </a:lnTo>
                <a:lnTo>
                  <a:pt x="35623" y="77000"/>
                </a:lnTo>
                <a:lnTo>
                  <a:pt x="129184" y="77000"/>
                </a:lnTo>
                <a:lnTo>
                  <a:pt x="127176" y="54432"/>
                </a:lnTo>
                <a:lnTo>
                  <a:pt x="35623" y="54432"/>
                </a:lnTo>
                <a:lnTo>
                  <a:pt x="37282" y="45887"/>
                </a:lnTo>
                <a:lnTo>
                  <a:pt x="42143" y="36871"/>
                </a:lnTo>
                <a:lnTo>
                  <a:pt x="51145" y="29736"/>
                </a:lnTo>
                <a:lnTo>
                  <a:pt x="65227" y="26835"/>
                </a:lnTo>
                <a:lnTo>
                  <a:pt x="116730" y="26835"/>
                </a:lnTo>
                <a:lnTo>
                  <a:pt x="115204" y="23545"/>
                </a:lnTo>
                <a:lnTo>
                  <a:pt x="95044" y="6423"/>
                </a:lnTo>
                <a:lnTo>
                  <a:pt x="66230" y="0"/>
                </a:lnTo>
                <a:close/>
              </a:path>
              <a:path w="129540" h="137159">
                <a:moveTo>
                  <a:pt x="126923" y="93065"/>
                </a:moveTo>
                <a:lnTo>
                  <a:pt x="95580" y="93065"/>
                </a:lnTo>
                <a:lnTo>
                  <a:pt x="92246" y="99071"/>
                </a:lnTo>
                <a:lnTo>
                  <a:pt x="86042" y="104471"/>
                </a:lnTo>
                <a:lnTo>
                  <a:pt x="77581" y="108369"/>
                </a:lnTo>
                <a:lnTo>
                  <a:pt x="67475" y="109867"/>
                </a:lnTo>
                <a:lnTo>
                  <a:pt x="118756" y="109867"/>
                </a:lnTo>
                <a:lnTo>
                  <a:pt x="126923" y="93065"/>
                </a:lnTo>
                <a:close/>
              </a:path>
              <a:path w="129540" h="137159">
                <a:moveTo>
                  <a:pt x="116730" y="26835"/>
                </a:moveTo>
                <a:lnTo>
                  <a:pt x="65227" y="26835"/>
                </a:lnTo>
                <a:lnTo>
                  <a:pt x="76494" y="28607"/>
                </a:lnTo>
                <a:lnTo>
                  <a:pt x="84662" y="33861"/>
                </a:lnTo>
                <a:lnTo>
                  <a:pt x="90199" y="42501"/>
                </a:lnTo>
                <a:lnTo>
                  <a:pt x="93573" y="54432"/>
                </a:lnTo>
                <a:lnTo>
                  <a:pt x="127176" y="54432"/>
                </a:lnTo>
                <a:lnTo>
                  <a:pt x="126616" y="48145"/>
                </a:lnTo>
                <a:lnTo>
                  <a:pt x="116730" y="26835"/>
                </a:lnTo>
                <a:close/>
              </a:path>
            </a:pathLst>
          </a:custGeom>
          <a:solidFill>
            <a:srgbClr val="1314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130536" y="533831"/>
            <a:ext cx="134205" cy="1791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286560" y="579748"/>
            <a:ext cx="264880" cy="1367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571503" y="533841"/>
            <a:ext cx="121653" cy="1790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713971" y="579744"/>
            <a:ext cx="264132" cy="1367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072420" y="533835"/>
            <a:ext cx="154266" cy="1791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245741" y="544380"/>
            <a:ext cx="503430" cy="1720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843483" y="533841"/>
            <a:ext cx="393352" cy="18260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257899" y="583260"/>
            <a:ext cx="121665" cy="1331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398623" y="583256"/>
            <a:ext cx="119151" cy="12967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1314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585" y="1370180"/>
            <a:ext cx="5456198" cy="6667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D9ED85-47E2-44C8-9FD2-B2D19D75F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8620" y="3707871"/>
            <a:ext cx="1813560" cy="21299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prstClr val="black"/>
                </a:solidFill>
                <a:latin typeface="Arial" charset="0"/>
              </a:defRPr>
            </a:lvl1pPr>
          </a:lstStyle>
          <a:p>
            <a:pPr>
              <a:defRPr/>
            </a:pPr>
            <a:fld id="{7D76D72C-F7AF-4535-8E70-9C76CD5BCAB6}" type="datetimeFigureOut">
              <a:rPr lang="de-DE"/>
              <a:pPr>
                <a:defRPr/>
              </a:pPr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E4102D-F872-4977-A1F5-963F5788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5570" y="3707871"/>
            <a:ext cx="2461260" cy="21299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prstClr val="black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15AD28-85F2-4894-B577-E9B40AB6C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70220" y="3707871"/>
            <a:ext cx="1813560" cy="21299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29BC11C-5550-42A5-84F1-E2D9D54456F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799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">
            <a:extLst>
              <a:ext uri="{FF2B5EF4-FFF2-40B4-BE49-F238E27FC236}">
                <a16:creationId xmlns:a16="http://schemas.microsoft.com/office/drawing/2014/main" id="{E7B27637-B14C-4C6E-84B0-2988EE049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267" y="844550"/>
            <a:ext cx="66065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21000" tIns="21000" rIns="21000" bIns="21000" anchor="ctr">
            <a:spAutoFit/>
          </a:bodyPr>
          <a:lstStyle/>
          <a:p>
            <a:endParaRPr lang="de-DE" sz="105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09EFE7-29D4-4FAA-BCC5-F61083568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267" y="419497"/>
            <a:ext cx="3274933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de-DE" altLang="de-DE" sz="1050" dirty="0"/>
              <a:t>Kreisverband Pfaffenhofen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06EDA4FB-7943-4F79-88CA-31E8DA539A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267" y="3467100"/>
            <a:ext cx="66065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21000" tIns="21000" rIns="21000" bIns="21000" anchor="ctr">
            <a:spAutoFit/>
          </a:bodyPr>
          <a:lstStyle/>
          <a:p>
            <a:endParaRPr lang="de-DE" sz="1050"/>
          </a:p>
        </p:txBody>
      </p:sp>
      <p:pic>
        <p:nvPicPr>
          <p:cNvPr id="6" name="Picture 6" descr="image001">
            <a:extLst>
              <a:ext uri="{FF2B5EF4-FFF2-40B4-BE49-F238E27FC236}">
                <a16:creationId xmlns:a16="http://schemas.microsoft.com/office/drawing/2014/main" id="{EEB85851-9924-4AE4-9A6C-A9FD705D61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207" y="385234"/>
            <a:ext cx="1592263" cy="31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>
            <a:extLst>
              <a:ext uri="{FF2B5EF4-FFF2-40B4-BE49-F238E27FC236}">
                <a16:creationId xmlns:a16="http://schemas.microsoft.com/office/drawing/2014/main" id="{3EF116ED-92B6-4CCC-8FBA-ACCAC3C076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81581" y="3579151"/>
            <a:ext cx="6671310" cy="21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de-DE" altLang="de-DE" sz="467" dirty="0"/>
              <a:t>Folie </a:t>
            </a:r>
            <a:fld id="{C916445E-954E-4C7E-88EC-AC7CF511BFF9}" type="slidenum">
              <a:rPr lang="de-DE" altLang="de-DE" sz="467" smtClean="0"/>
              <a:pPr algn="ctr">
                <a:defRPr/>
              </a:pPr>
              <a:t>‹Nr.›</a:t>
            </a:fld>
            <a:endParaRPr lang="de-DE" altLang="de-DE" sz="467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0753" y="922801"/>
            <a:ext cx="6606540" cy="1289050"/>
          </a:xfrm>
        </p:spPr>
        <p:txBody>
          <a:bodyPr anchor="t"/>
          <a:lstStyle>
            <a:lvl1pPr algn="l">
              <a:lnSpc>
                <a:spcPct val="100000"/>
              </a:lnSpc>
              <a:spcBef>
                <a:spcPct val="20000"/>
              </a:spcBef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912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149" y="322896"/>
            <a:ext cx="1209675" cy="453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rgbClr val="1314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765" y="1023353"/>
            <a:ext cx="6905218" cy="974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3720465"/>
            <a:ext cx="2489200" cy="200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3720465"/>
            <a:ext cx="1789112" cy="200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3720465"/>
            <a:ext cx="1789112" cy="200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platzhalter 2">
            <a:extLst>
              <a:ext uri="{FF2B5EF4-FFF2-40B4-BE49-F238E27FC236}">
                <a16:creationId xmlns:a16="http://schemas.microsoft.com/office/drawing/2014/main" id="{4A39BB88-EBAE-4BF2-A555-E74AD29648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88620" y="933450"/>
            <a:ext cx="6995160" cy="253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2012AA5-2BD6-4D9A-8ADE-0D729B4E8C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42303" y="3638418"/>
            <a:ext cx="3987404" cy="21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8BAC527-EE86-414C-90BD-27186C51FFD7}" type="slidenum">
              <a:rPr lang="de-DE" altLang="de-DE" sz="642" smtClean="0">
                <a:solidFill>
                  <a:srgbClr val="000000"/>
                </a:solidFill>
              </a:rPr>
              <a:pPr eaLnBrk="1" hangingPunct="1">
                <a:defRPr/>
              </a:pPr>
              <a:t>‹Nr.›</a:t>
            </a:fld>
            <a:r>
              <a:rPr lang="de-DE" altLang="de-DE" sz="642" dirty="0">
                <a:solidFill>
                  <a:srgbClr val="000000"/>
                </a:solidFill>
              </a:rPr>
              <a:t> 		</a:t>
            </a:r>
          </a:p>
        </p:txBody>
      </p:sp>
      <p:sp>
        <p:nvSpPr>
          <p:cNvPr id="5124" name="Line 9">
            <a:extLst>
              <a:ext uri="{FF2B5EF4-FFF2-40B4-BE49-F238E27FC236}">
                <a16:creationId xmlns:a16="http://schemas.microsoft.com/office/drawing/2014/main" id="{7C7B2FA5-EA23-45EA-8CB2-F7753352F2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8788" y="865849"/>
            <a:ext cx="660654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21000" tIns="21000" rIns="21000" bIns="21000" anchor="ctr">
            <a:spAutoFit/>
          </a:bodyPr>
          <a:lstStyle/>
          <a:p>
            <a:endParaRPr lang="de-DE" sz="1050"/>
          </a:p>
        </p:txBody>
      </p:sp>
      <p:sp>
        <p:nvSpPr>
          <p:cNvPr id="5125" name="Line 9">
            <a:extLst>
              <a:ext uri="{FF2B5EF4-FFF2-40B4-BE49-F238E27FC236}">
                <a16:creationId xmlns:a16="http://schemas.microsoft.com/office/drawing/2014/main" id="{77A50724-8E8C-4D68-8585-1870CE4949A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82930" y="3554148"/>
            <a:ext cx="660654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21000" tIns="21000" rIns="21000" bIns="21000" anchor="ctr">
            <a:spAutoFit/>
          </a:bodyPr>
          <a:lstStyle/>
          <a:p>
            <a:endParaRPr lang="de-DE" sz="105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298DC6CE-E851-4DDA-8A63-71D804D22BE5}"/>
              </a:ext>
            </a:extLst>
          </p:cNvPr>
          <p:cNvSpPr txBox="1">
            <a:spLocks/>
          </p:cNvSpPr>
          <p:nvPr userDrawn="1"/>
        </p:nvSpPr>
        <p:spPr>
          <a:xfrm>
            <a:off x="518160" y="249106"/>
            <a:ext cx="6995160" cy="66675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br>
              <a:rPr lang="de-DE" altLang="de-DE" sz="1050" b="1" dirty="0">
                <a:solidFill>
                  <a:prstClr val="black"/>
                </a:solidFill>
                <a:latin typeface="Arial" charset="0"/>
                <a:cs typeface="Arial" charset="0"/>
              </a:rPr>
            </a:br>
            <a:r>
              <a:rPr lang="de-DE" altLang="de-DE" sz="1050" b="1" dirty="0">
                <a:solidFill>
                  <a:prstClr val="black"/>
                </a:solidFill>
                <a:latin typeface="Arial" charset="0"/>
                <a:cs typeface="Arial" charset="0"/>
              </a:rPr>
              <a:t> Kreisverband Pfaffenhofen</a:t>
            </a:r>
          </a:p>
        </p:txBody>
      </p:sp>
      <p:pic>
        <p:nvPicPr>
          <p:cNvPr id="5127" name="Grafik 8">
            <a:extLst>
              <a:ext uri="{FF2B5EF4-FFF2-40B4-BE49-F238E27FC236}">
                <a16:creationId xmlns:a16="http://schemas.microsoft.com/office/drawing/2014/main" id="{B4A076FF-F229-461F-92B3-728C79A067B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" y="212064"/>
            <a:ext cx="3243898" cy="352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Grafik 1">
            <a:extLst>
              <a:ext uri="{FF2B5EF4-FFF2-40B4-BE49-F238E27FC236}">
                <a16:creationId xmlns:a16="http://schemas.microsoft.com/office/drawing/2014/main" id="{0961E6A8-1EE0-4422-AE57-4120A31C758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77" y="991791"/>
            <a:ext cx="6995160" cy="237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feld 10">
            <a:extLst>
              <a:ext uri="{FF2B5EF4-FFF2-40B4-BE49-F238E27FC236}">
                <a16:creationId xmlns:a16="http://schemas.microsoft.com/office/drawing/2014/main" id="{E68F9875-24BC-4CBE-9367-A09726F5DD1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8788" y="1160331"/>
            <a:ext cx="39172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1400" b="1" dirty="0">
                <a:solidFill>
                  <a:srgbClr val="000000"/>
                </a:solidFill>
              </a:rPr>
              <a:t>Mitgliederversammlung 2021</a:t>
            </a:r>
          </a:p>
          <a:p>
            <a:pPr eaLnBrk="1" hangingPunct="1">
              <a:defRPr/>
            </a:pPr>
            <a:endParaRPr lang="de-DE" altLang="de-DE" sz="1400" b="1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de-DE" altLang="de-DE" sz="1400" b="1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de-DE" altLang="de-DE" sz="1400" b="1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de-DE" altLang="de-DE" sz="1400" b="1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de-DE" altLang="de-DE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8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  <a:cs typeface="Arial" charset="0"/>
        </a:defRPr>
      </a:lvl5pPr>
      <a:lvl6pPr marL="266685" algn="ctr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  <a:cs typeface="Arial" charset="0"/>
        </a:defRPr>
      </a:lvl6pPr>
      <a:lvl7pPr marL="533370" algn="ctr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  <a:cs typeface="Arial" charset="0"/>
        </a:defRPr>
      </a:lvl7pPr>
      <a:lvl8pPr marL="800054" algn="ctr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  <a:cs typeface="Arial" charset="0"/>
        </a:defRPr>
      </a:lvl8pPr>
      <a:lvl9pPr marL="1066739" algn="ctr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1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33363" indent="-1666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33" kern="1200">
          <a:solidFill>
            <a:schemeClr val="tx1"/>
          </a:solidFill>
          <a:latin typeface="+mn-lt"/>
          <a:ea typeface="+mn-ea"/>
          <a:cs typeface="Arial" charset="0"/>
        </a:defRPr>
      </a:lvl2pPr>
      <a:lvl3pPr marL="666712" indent="-13334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933397" indent="-13334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67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1200081" indent="-13334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67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1466766" indent="-133342" algn="l" defTabSz="533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6pPr>
      <a:lvl7pPr marL="1733451" indent="-133342" algn="l" defTabSz="533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7pPr>
      <a:lvl8pPr marL="2000136" indent="-133342" algn="l" defTabSz="533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8pPr>
      <a:lvl9pPr marL="2266820" indent="-133342" algn="l" defTabSz="533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66685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33370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00054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66739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333424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00109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66793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133478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9786" y="747200"/>
            <a:ext cx="2416810" cy="2686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5" dirty="0">
                <a:solidFill>
                  <a:srgbClr val="AFAFB0"/>
                </a:solidFill>
                <a:latin typeface="Arial"/>
                <a:cs typeface="Arial"/>
              </a:rPr>
              <a:t>Kreisverband</a:t>
            </a:r>
            <a:r>
              <a:rPr sz="1600" spc="-40" dirty="0">
                <a:solidFill>
                  <a:srgbClr val="AFAFB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AFAFB0"/>
                </a:solidFill>
                <a:latin typeface="Arial"/>
                <a:cs typeface="Arial"/>
              </a:rPr>
              <a:t>Pfaffenhofen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2514284"/>
            <a:ext cx="4069715" cy="0"/>
          </a:xfrm>
          <a:custGeom>
            <a:avLst/>
            <a:gdLst/>
            <a:ahLst/>
            <a:cxnLst/>
            <a:rect l="l" t="t" r="r" b="b"/>
            <a:pathLst>
              <a:path w="4069715">
                <a:moveTo>
                  <a:pt x="0" y="0"/>
                </a:moveTo>
                <a:lnTo>
                  <a:pt x="4069534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88649" y="1501771"/>
            <a:ext cx="0" cy="974725"/>
          </a:xfrm>
          <a:custGeom>
            <a:avLst/>
            <a:gdLst/>
            <a:ahLst/>
            <a:cxnLst/>
            <a:rect l="l" t="t" r="r" b="b"/>
            <a:pathLst>
              <a:path h="974725">
                <a:moveTo>
                  <a:pt x="0" y="974305"/>
                </a:moveTo>
                <a:lnTo>
                  <a:pt x="0" y="0"/>
                </a:lnTo>
              </a:path>
            </a:pathLst>
          </a:custGeom>
          <a:ln w="12700">
            <a:solidFill>
              <a:srgbClr val="AFAFB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1482669"/>
            <a:ext cx="4050665" cy="0"/>
          </a:xfrm>
          <a:custGeom>
            <a:avLst/>
            <a:gdLst/>
            <a:ahLst/>
            <a:cxnLst/>
            <a:rect l="l" t="t" r="r" b="b"/>
            <a:pathLst>
              <a:path w="4050665">
                <a:moveTo>
                  <a:pt x="0" y="0"/>
                </a:moveTo>
                <a:lnTo>
                  <a:pt x="4050412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246931" y="1547054"/>
            <a:ext cx="2281555" cy="7471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1009" marR="5080" indent="-448945">
              <a:lnSpc>
                <a:spcPct val="119100"/>
              </a:lnSpc>
              <a:spcBef>
                <a:spcPts val="100"/>
              </a:spcBef>
            </a:pPr>
            <a:r>
              <a:rPr lang="de-DE" sz="2100" b="1" spc="50" dirty="0" err="1">
                <a:solidFill>
                  <a:srgbClr val="FFFFFF"/>
                </a:solidFill>
              </a:rPr>
              <a:t>Tätigkeits</a:t>
            </a:r>
            <a:r>
              <a:rPr sz="2100" b="1" spc="50" dirty="0" err="1">
                <a:solidFill>
                  <a:srgbClr val="FFFFFF"/>
                </a:solidFill>
                <a:latin typeface="Arial"/>
                <a:cs typeface="Arial"/>
              </a:rPr>
              <a:t>bericht</a:t>
            </a:r>
            <a:r>
              <a:rPr sz="2100" b="1" spc="50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2100" b="1" spc="35" dirty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lang="de-DE" sz="2100" b="1" spc="35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sz="21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30" dirty="0">
                <a:solidFill>
                  <a:srgbClr val="FFFFFF"/>
                </a:solidFill>
                <a:latin typeface="Arial"/>
                <a:cs typeface="Arial"/>
              </a:rPr>
              <a:t>bis</a:t>
            </a:r>
            <a:r>
              <a:rPr sz="21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0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lang="de-DE" sz="2100" b="1" spc="50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2100" dirty="0">
              <a:latin typeface="Arial"/>
              <a:cs typeface="Arial"/>
            </a:endParaRPr>
          </a:p>
        </p:txBody>
      </p:sp>
      <p:grpSp>
        <p:nvGrpSpPr>
          <p:cNvPr id="14" name="Group 2">
            <a:extLst>
              <a:ext uri="{FF2B5EF4-FFF2-40B4-BE49-F238E27FC236}">
                <a16:creationId xmlns:a16="http://schemas.microsoft.com/office/drawing/2014/main" id="{4CA5BDF8-3DE0-4E48-A142-E5DBDE851408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22270"/>
            <a:ext cx="3132137" cy="3133725"/>
            <a:chOff x="6632" y="680"/>
            <a:chExt cx="4934" cy="4934"/>
          </a:xfrm>
        </p:grpSpPr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9434EB17-B322-4629-B0FD-96C867AEAF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6" y="680"/>
              <a:ext cx="1645" cy="1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472884D5-DF57-4153-A78D-2F9C32DAED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6" y="3969"/>
              <a:ext cx="1645" cy="1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915E8E9C-AB5A-48B7-A76B-0A382FA3F6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20" y="2324"/>
              <a:ext cx="1645" cy="1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0" name="Picture 6">
              <a:extLst>
                <a:ext uri="{FF2B5EF4-FFF2-40B4-BE49-F238E27FC236}">
                  <a16:creationId xmlns:a16="http://schemas.microsoft.com/office/drawing/2014/main" id="{9AF19167-B876-4A30-A1BD-5DA8A14485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1" y="2324"/>
              <a:ext cx="1645" cy="1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888BB84C-3D48-4BFF-A515-776181B5E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6" y="2324"/>
              <a:ext cx="1645" cy="1645"/>
            </a:xfrm>
            <a:prstGeom prst="rect">
              <a:avLst/>
            </a:prstGeom>
            <a:solidFill>
              <a:srgbClr val="DC2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523435"/>
              </p:ext>
            </p:extLst>
          </p:nvPr>
        </p:nvGraphicFramePr>
        <p:xfrm>
          <a:off x="436765" y="1023353"/>
          <a:ext cx="6898004" cy="11075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1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4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Bereitschaften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252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294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354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391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1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Wasserwachten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aktive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126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139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191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183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561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1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Wasserwachten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jünger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16</a:t>
                      </a:r>
                      <a:r>
                        <a:rPr sz="1200" b="1" spc="-1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Jahre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0165">
                        <a:lnSpc>
                          <a:spcPts val="885"/>
                        </a:lnSpc>
                        <a:spcBef>
                          <a:spcPts val="105"/>
                        </a:spcBef>
                      </a:pPr>
                      <a:r>
                        <a:rPr sz="800" spc="-1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(Teilnehmer</a:t>
                      </a:r>
                      <a:r>
                        <a:rPr sz="800" spc="-1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Schwimmtraining)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643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773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953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975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49429"/>
              </p:ext>
            </p:extLst>
          </p:nvPr>
        </p:nvGraphicFramePr>
        <p:xfrm>
          <a:off x="431999" y="2174405"/>
          <a:ext cx="6898004" cy="5420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3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5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0099">
                <a:tc grid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Jugendrotkreuz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35115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99"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9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Summe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9525">
                      <a:solidFill>
                        <a:srgbClr val="DC2A1B"/>
                      </a:solidFill>
                      <a:prstDash val="solid"/>
                    </a:lnL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05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(ohne </a:t>
                      </a:r>
                      <a:r>
                        <a:rPr sz="1050" spc="-2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Teilnehmer</a:t>
                      </a:r>
                      <a:r>
                        <a:rPr sz="1050" spc="-3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Schwimmtraining)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426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493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35115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608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497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R w="9525">
                      <a:solidFill>
                        <a:srgbClr val="DC2A1B"/>
                      </a:solidFill>
                      <a:prstDash val="solid"/>
                    </a:lnR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0" y="732604"/>
            <a:ext cx="3575050" cy="0"/>
          </a:xfrm>
          <a:custGeom>
            <a:avLst/>
            <a:gdLst/>
            <a:ahLst/>
            <a:cxnLst/>
            <a:rect l="l" t="t" r="r" b="b"/>
            <a:pathLst>
              <a:path w="3575050">
                <a:moveTo>
                  <a:pt x="0" y="0"/>
                </a:moveTo>
                <a:lnTo>
                  <a:pt x="3574689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93649" y="456745"/>
            <a:ext cx="0" cy="239395"/>
          </a:xfrm>
          <a:custGeom>
            <a:avLst/>
            <a:gdLst/>
            <a:ahLst/>
            <a:cxnLst/>
            <a:rect l="l" t="t" r="r" b="b"/>
            <a:pathLst>
              <a:path h="239395">
                <a:moveTo>
                  <a:pt x="0" y="239077"/>
                </a:moveTo>
                <a:lnTo>
                  <a:pt x="0" y="0"/>
                </a:lnTo>
              </a:path>
            </a:pathLst>
          </a:custGeom>
          <a:ln w="12700">
            <a:solidFill>
              <a:srgbClr val="AFAFB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38354"/>
            <a:ext cx="3556000" cy="0"/>
          </a:xfrm>
          <a:custGeom>
            <a:avLst/>
            <a:gdLst/>
            <a:ahLst/>
            <a:cxnLst/>
            <a:rect l="l" t="t" r="r" b="b"/>
            <a:pathLst>
              <a:path w="3556000">
                <a:moveTo>
                  <a:pt x="0" y="0"/>
                </a:moveTo>
                <a:lnTo>
                  <a:pt x="3555719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19299" y="413504"/>
            <a:ext cx="2887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0" dirty="0">
                <a:solidFill>
                  <a:srgbClr val="DC2A1B"/>
                </a:solidFill>
              </a:rPr>
              <a:t>Mitglieder</a:t>
            </a:r>
            <a:r>
              <a:rPr sz="1800" spc="5" dirty="0">
                <a:solidFill>
                  <a:srgbClr val="DC2A1B"/>
                </a:solidFill>
              </a:rPr>
              <a:t> </a:t>
            </a:r>
            <a:r>
              <a:rPr sz="1800" spc="45" dirty="0">
                <a:solidFill>
                  <a:srgbClr val="DC2A1B"/>
                </a:solidFill>
              </a:rPr>
              <a:t>Gemeinschaften</a:t>
            </a:r>
            <a:endParaRPr sz="1800"/>
          </a:p>
        </p:txBody>
      </p:sp>
      <p:sp>
        <p:nvSpPr>
          <p:cNvPr id="8" name="object 8"/>
          <p:cNvSpPr txBox="1"/>
          <p:nvPr/>
        </p:nvSpPr>
        <p:spPr>
          <a:xfrm>
            <a:off x="455300" y="3525904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131413"/>
                </a:solidFill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128614" y="36835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027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75004" y="36835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027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75004" y="28107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027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28614" y="28107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027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951582" y="36835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027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397973" y="36835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027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397973" y="28107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027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951582" y="28107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027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">
            <a:extLst>
              <a:ext uri="{FF2B5EF4-FFF2-40B4-BE49-F238E27FC236}">
                <a16:creationId xmlns:a16="http://schemas.microsoft.com/office/drawing/2014/main" id="{ABE5AF61-1C6C-4CBF-BEF7-B920E1EA00E0}"/>
              </a:ext>
            </a:extLst>
          </p:cNvPr>
          <p:cNvSpPr/>
          <p:nvPr/>
        </p:nvSpPr>
        <p:spPr>
          <a:xfrm>
            <a:off x="5596662" y="432009"/>
            <a:ext cx="1747342" cy="197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">
            <a:extLst>
              <a:ext uri="{FF2B5EF4-FFF2-40B4-BE49-F238E27FC236}">
                <a16:creationId xmlns:a16="http://schemas.microsoft.com/office/drawing/2014/main" id="{4B8EEDB1-F352-4951-8992-E67A6488D6C7}"/>
              </a:ext>
            </a:extLst>
          </p:cNvPr>
          <p:cNvSpPr txBox="1"/>
          <p:nvPr/>
        </p:nvSpPr>
        <p:spPr>
          <a:xfrm>
            <a:off x="5881840" y="574378"/>
            <a:ext cx="12274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FAFB0"/>
                </a:solidFill>
                <a:latin typeface="Arial"/>
                <a:cs typeface="Arial"/>
              </a:rPr>
              <a:t>Kreisverband</a:t>
            </a:r>
            <a:r>
              <a:rPr sz="800" spc="-40" dirty="0">
                <a:solidFill>
                  <a:srgbClr val="AFAFB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AFAFB0"/>
                </a:solidFill>
                <a:latin typeface="Arial"/>
                <a:cs typeface="Arial"/>
              </a:rPr>
              <a:t>Pfaffenhofen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96662" y="432009"/>
            <a:ext cx="1747342" cy="197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881840" y="574378"/>
            <a:ext cx="12274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FAFB0"/>
                </a:solidFill>
                <a:latin typeface="Arial"/>
                <a:cs typeface="Arial"/>
              </a:rPr>
              <a:t>Kreisverband</a:t>
            </a:r>
            <a:r>
              <a:rPr sz="800" spc="-40" dirty="0">
                <a:solidFill>
                  <a:srgbClr val="AFAFB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AFAFB0"/>
                </a:solidFill>
                <a:latin typeface="Arial"/>
                <a:cs typeface="Arial"/>
              </a:rPr>
              <a:t>Pfaffenhofen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38810" y="3525859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131413"/>
                </a:solidFill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169378"/>
              </p:ext>
            </p:extLst>
          </p:nvPr>
        </p:nvGraphicFramePr>
        <p:xfrm>
          <a:off x="432003" y="1023353"/>
          <a:ext cx="6898004" cy="20668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1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Bereitschaften:</a:t>
                      </a:r>
                      <a:r>
                        <a:rPr sz="1200" b="1" spc="-1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Helferstunden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25.619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43.387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54.945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42.242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1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Wasserwachten: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Zahl der</a:t>
                      </a:r>
                      <a:r>
                        <a:rPr sz="1200" b="1" spc="-3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SEG-Einsätze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Jugendrotkreuz: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Zahl betreuter</a:t>
                      </a:r>
                      <a:r>
                        <a:rPr sz="1200" b="1" spc="-4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Kinder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1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Krisenintervention: Anzahl</a:t>
                      </a:r>
                      <a:r>
                        <a:rPr sz="1200" b="1" spc="-12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Begleitungen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107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102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110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793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Rettungshundestaffel: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Zahl d.</a:t>
                      </a:r>
                      <a:r>
                        <a:rPr sz="1200" b="1" spc="-4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Einsätze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12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12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12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12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128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Glückshafen: Zahl der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verkauften</a:t>
                      </a:r>
                      <a:r>
                        <a:rPr sz="1200" b="1" spc="-5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Lose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215.100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220.200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241.900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Blutspenden: Zahl der Blutspenden</a:t>
                      </a:r>
                      <a:endParaRPr lang="de-DE"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3.967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4.411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4.987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5.584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376350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0" y="732604"/>
            <a:ext cx="5191125" cy="0"/>
          </a:xfrm>
          <a:custGeom>
            <a:avLst/>
            <a:gdLst/>
            <a:ahLst/>
            <a:cxnLst/>
            <a:rect l="l" t="t" r="r" b="b"/>
            <a:pathLst>
              <a:path w="5191125">
                <a:moveTo>
                  <a:pt x="0" y="0"/>
                </a:moveTo>
                <a:lnTo>
                  <a:pt x="5190998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10049" y="456745"/>
            <a:ext cx="0" cy="239395"/>
          </a:xfrm>
          <a:custGeom>
            <a:avLst/>
            <a:gdLst/>
            <a:ahLst/>
            <a:cxnLst/>
            <a:rect l="l" t="t" r="r" b="b"/>
            <a:pathLst>
              <a:path h="239395">
                <a:moveTo>
                  <a:pt x="0" y="239077"/>
                </a:moveTo>
                <a:lnTo>
                  <a:pt x="0" y="0"/>
                </a:lnTo>
              </a:path>
            </a:pathLst>
          </a:custGeom>
          <a:ln w="12700">
            <a:solidFill>
              <a:srgbClr val="AFAFB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438354"/>
            <a:ext cx="5172075" cy="0"/>
          </a:xfrm>
          <a:custGeom>
            <a:avLst/>
            <a:gdLst/>
            <a:ahLst/>
            <a:cxnLst/>
            <a:rect l="l" t="t" r="r" b="b"/>
            <a:pathLst>
              <a:path w="5172075">
                <a:moveTo>
                  <a:pt x="0" y="0"/>
                </a:moveTo>
                <a:lnTo>
                  <a:pt x="5171950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19299" y="413504"/>
            <a:ext cx="44723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5" dirty="0">
                <a:solidFill>
                  <a:srgbClr val="DC2A1B"/>
                </a:solidFill>
                <a:latin typeface="Arial"/>
                <a:cs typeface="Arial"/>
              </a:rPr>
              <a:t>Leistungen </a:t>
            </a:r>
            <a:r>
              <a:rPr sz="1800" spc="25" dirty="0">
                <a:solidFill>
                  <a:srgbClr val="DC2A1B"/>
                </a:solidFill>
                <a:latin typeface="Arial"/>
                <a:cs typeface="Arial"/>
              </a:rPr>
              <a:t>der</a:t>
            </a:r>
            <a:r>
              <a:rPr sz="1800" spc="65" dirty="0">
                <a:solidFill>
                  <a:srgbClr val="DC2A1B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DC2A1B"/>
                </a:solidFill>
                <a:latin typeface="Arial"/>
                <a:cs typeface="Arial"/>
              </a:rPr>
              <a:t>Rotkreuz-Gemeinschaften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300" y="3525904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131413"/>
                </a:solidFill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389904"/>
              </p:ext>
            </p:extLst>
          </p:nvPr>
        </p:nvGraphicFramePr>
        <p:xfrm>
          <a:off x="455813" y="1023353"/>
          <a:ext cx="6878954" cy="47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2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4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marL="31750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Unterstützer</a:t>
                      </a:r>
                      <a:r>
                        <a:rPr sz="1200" b="1" spc="-1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Wasserwacht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2.326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2.520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2.771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2.819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121703"/>
              </p:ext>
            </p:extLst>
          </p:nvPr>
        </p:nvGraphicFramePr>
        <p:xfrm>
          <a:off x="431999" y="1527352"/>
          <a:ext cx="6901180" cy="5421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3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0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0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0101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Fördermitglieder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11.720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11.329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11.034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10.605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1">
                <a:tc gridSpan="2">
                  <a:txBody>
                    <a:bodyPr/>
                    <a:lstStyle/>
                    <a:p>
                      <a:pPr marR="233679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9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Summe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9525">
                      <a:solidFill>
                        <a:srgbClr val="DC2A1B"/>
                      </a:solidFill>
                      <a:prstDash val="solid"/>
                    </a:lnL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14.046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13.849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13.805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13.424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R w="9525">
                      <a:solidFill>
                        <a:srgbClr val="DC2A1B"/>
                      </a:solidFill>
                      <a:prstDash val="solid"/>
                    </a:lnR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0" y="732604"/>
            <a:ext cx="2841625" cy="0"/>
          </a:xfrm>
          <a:custGeom>
            <a:avLst/>
            <a:gdLst/>
            <a:ahLst/>
            <a:cxnLst/>
            <a:rect l="l" t="t" r="r" b="b"/>
            <a:pathLst>
              <a:path w="2841625">
                <a:moveTo>
                  <a:pt x="0" y="0"/>
                </a:moveTo>
                <a:lnTo>
                  <a:pt x="2841024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60149" y="456745"/>
            <a:ext cx="0" cy="239395"/>
          </a:xfrm>
          <a:custGeom>
            <a:avLst/>
            <a:gdLst/>
            <a:ahLst/>
            <a:cxnLst/>
            <a:rect l="l" t="t" r="r" b="b"/>
            <a:pathLst>
              <a:path h="239395">
                <a:moveTo>
                  <a:pt x="0" y="239077"/>
                </a:moveTo>
                <a:lnTo>
                  <a:pt x="0" y="0"/>
                </a:lnTo>
              </a:path>
            </a:pathLst>
          </a:custGeom>
          <a:ln w="12700">
            <a:solidFill>
              <a:srgbClr val="AFAFB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438354"/>
            <a:ext cx="2821940" cy="0"/>
          </a:xfrm>
          <a:custGeom>
            <a:avLst/>
            <a:gdLst/>
            <a:ahLst/>
            <a:cxnLst/>
            <a:rect l="l" t="t" r="r" b="b"/>
            <a:pathLst>
              <a:path w="2821940">
                <a:moveTo>
                  <a:pt x="0" y="0"/>
                </a:moveTo>
                <a:lnTo>
                  <a:pt x="2821889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19299" y="413504"/>
            <a:ext cx="1781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5" dirty="0">
                <a:solidFill>
                  <a:srgbClr val="DC2A1B"/>
                </a:solidFill>
              </a:rPr>
              <a:t>Fördermitglieder</a:t>
            </a:r>
            <a:endParaRPr sz="1800"/>
          </a:p>
        </p:txBody>
      </p:sp>
      <p:sp>
        <p:nvSpPr>
          <p:cNvPr id="31" name="object 2">
            <a:extLst>
              <a:ext uri="{FF2B5EF4-FFF2-40B4-BE49-F238E27FC236}">
                <a16:creationId xmlns:a16="http://schemas.microsoft.com/office/drawing/2014/main" id="{0CD14778-6330-408C-848E-F135A4D4568A}"/>
              </a:ext>
            </a:extLst>
          </p:cNvPr>
          <p:cNvSpPr/>
          <p:nvPr/>
        </p:nvSpPr>
        <p:spPr>
          <a:xfrm>
            <a:off x="5596662" y="432009"/>
            <a:ext cx="1747342" cy="197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">
            <a:extLst>
              <a:ext uri="{FF2B5EF4-FFF2-40B4-BE49-F238E27FC236}">
                <a16:creationId xmlns:a16="http://schemas.microsoft.com/office/drawing/2014/main" id="{7CE5ED14-C57E-4693-9291-D5094D7CBA39}"/>
              </a:ext>
            </a:extLst>
          </p:cNvPr>
          <p:cNvSpPr txBox="1"/>
          <p:nvPr/>
        </p:nvSpPr>
        <p:spPr>
          <a:xfrm>
            <a:off x="5881840" y="574378"/>
            <a:ext cx="12274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FAFB0"/>
                </a:solidFill>
                <a:latin typeface="Arial"/>
                <a:cs typeface="Arial"/>
              </a:rPr>
              <a:t>Kreisverband</a:t>
            </a:r>
            <a:r>
              <a:rPr sz="800" spc="-40" dirty="0">
                <a:solidFill>
                  <a:srgbClr val="AFAFB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AFAFB0"/>
                </a:solidFill>
                <a:latin typeface="Arial"/>
                <a:cs typeface="Arial"/>
              </a:rPr>
              <a:t>Pfaffenhofen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38795" y="3525904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131413"/>
                </a:solidFill>
                <a:latin typeface="Arial"/>
                <a:cs typeface="Arial"/>
              </a:rPr>
              <a:t>7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89658"/>
              </p:ext>
            </p:extLst>
          </p:nvPr>
        </p:nvGraphicFramePr>
        <p:xfrm>
          <a:off x="436765" y="1023353"/>
          <a:ext cx="6898004" cy="9743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1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4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Erste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Hilfe Ausbildung</a:t>
                      </a:r>
                      <a:r>
                        <a:rPr sz="1200" b="1" spc="-6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(Kurse)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111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113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119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Erste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Hilfe </a:t>
                      </a:r>
                      <a:r>
                        <a:rPr sz="1200" b="1" spc="-1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Training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(Kurse)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34">
                <a:tc>
                  <a:txBody>
                    <a:bodyPr/>
                    <a:lstStyle/>
                    <a:p>
                      <a:pPr marL="50800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Erste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Hilfe am Kind</a:t>
                      </a:r>
                      <a:r>
                        <a:rPr lang="de-DE"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u. Säugling</a:t>
                      </a:r>
                      <a:r>
                        <a:rPr sz="1200" b="1" spc="-2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(Kurse)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063875"/>
              </p:ext>
            </p:extLst>
          </p:nvPr>
        </p:nvGraphicFramePr>
        <p:xfrm>
          <a:off x="431999" y="2031352"/>
          <a:ext cx="6901179" cy="6743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352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Sonstige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Kurse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80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z.B. </a:t>
                      </a:r>
                      <a:r>
                        <a:rPr sz="800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Juniorhelfer, Notfalltraining,</a:t>
                      </a:r>
                      <a:r>
                        <a:rPr sz="800" spc="-1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Frühdefibrillation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765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765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765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99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Anzahl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der</a:t>
                      </a:r>
                      <a:r>
                        <a:rPr sz="1200" b="1" spc="-1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Kursteilnehmer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9525">
                      <a:solidFill>
                        <a:srgbClr val="DC2A1B"/>
                      </a:solidFill>
                      <a:prstDash val="solid"/>
                    </a:lnL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28765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3.504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28765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4.036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28765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3.972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2.665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R w="9525">
                      <a:solidFill>
                        <a:srgbClr val="DC2A1B"/>
                      </a:solidFill>
                      <a:prstDash val="solid"/>
                    </a:lnR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0" y="732604"/>
            <a:ext cx="2374900" cy="0"/>
          </a:xfrm>
          <a:custGeom>
            <a:avLst/>
            <a:gdLst/>
            <a:ahLst/>
            <a:cxnLst/>
            <a:rect l="l" t="t" r="r" b="b"/>
            <a:pathLst>
              <a:path w="2374900">
                <a:moveTo>
                  <a:pt x="0" y="0"/>
                </a:moveTo>
                <a:lnTo>
                  <a:pt x="2374835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93909" y="456745"/>
            <a:ext cx="0" cy="239395"/>
          </a:xfrm>
          <a:custGeom>
            <a:avLst/>
            <a:gdLst/>
            <a:ahLst/>
            <a:cxnLst/>
            <a:rect l="l" t="t" r="r" b="b"/>
            <a:pathLst>
              <a:path h="239395">
                <a:moveTo>
                  <a:pt x="0" y="239077"/>
                </a:moveTo>
                <a:lnTo>
                  <a:pt x="0" y="0"/>
                </a:lnTo>
              </a:path>
            </a:pathLst>
          </a:custGeom>
          <a:ln w="12700">
            <a:solidFill>
              <a:srgbClr val="AFAFB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438354"/>
            <a:ext cx="2355850" cy="0"/>
          </a:xfrm>
          <a:custGeom>
            <a:avLst/>
            <a:gdLst/>
            <a:ahLst/>
            <a:cxnLst/>
            <a:rect l="l" t="t" r="r" b="b"/>
            <a:pathLst>
              <a:path w="2355850">
                <a:moveTo>
                  <a:pt x="0" y="0"/>
                </a:moveTo>
                <a:lnTo>
                  <a:pt x="2355759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19299" y="413504"/>
            <a:ext cx="12141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5" dirty="0">
                <a:solidFill>
                  <a:srgbClr val="DC2A1B"/>
                </a:solidFill>
                <a:latin typeface="Arial"/>
                <a:cs typeface="Arial"/>
              </a:rPr>
              <a:t>Ausbildung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596662" y="432009"/>
            <a:ext cx="1747342" cy="197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881840" y="574378"/>
            <a:ext cx="12274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FAFB0"/>
                </a:solidFill>
                <a:latin typeface="Arial"/>
                <a:cs typeface="Arial"/>
              </a:rPr>
              <a:t>Kreisverband</a:t>
            </a:r>
            <a:r>
              <a:rPr sz="800" spc="-40" dirty="0">
                <a:solidFill>
                  <a:srgbClr val="AFAFB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AFAFB0"/>
                </a:solidFill>
                <a:latin typeface="Arial"/>
                <a:cs typeface="Arial"/>
              </a:rPr>
              <a:t>Pfaffenhofen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300" y="3525904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131413"/>
                </a:solidFill>
                <a:latin typeface="Arial"/>
                <a:cs typeface="Arial"/>
              </a:rPr>
              <a:t>8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625048"/>
              </p:ext>
            </p:extLst>
          </p:nvPr>
        </p:nvGraphicFramePr>
        <p:xfrm>
          <a:off x="432000" y="1023353"/>
          <a:ext cx="6898004" cy="23060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1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4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1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Verwaltung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Rettungsdienst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74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78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Soziales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80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84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86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89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Haus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der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Senioren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84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88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Patientenfahrdienst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Hausratsammelstelle/Rot-Kreuz-Laden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09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Sonstiges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FSJ/BFD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B w="9525">
                      <a:solidFill>
                        <a:srgbClr val="DC2A1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B w="9525">
                      <a:solidFill>
                        <a:srgbClr val="DC2A1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003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B w="9525">
                      <a:solidFill>
                        <a:srgbClr val="DC2A1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B w="9525">
                      <a:solidFill>
                        <a:srgbClr val="DC2A1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B w="9525">
                      <a:solidFill>
                        <a:srgbClr val="DC2A1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999"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spc="9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Gesamt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9525">
                      <a:solidFill>
                        <a:srgbClr val="DC2A1B"/>
                      </a:solidFill>
                      <a:prstDash val="solid"/>
                    </a:lnL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28130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269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283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295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303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R w="9525">
                      <a:solidFill>
                        <a:srgbClr val="DC2A1B"/>
                      </a:solidFill>
                      <a:prstDash val="solid"/>
                    </a:lnR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0" y="732604"/>
            <a:ext cx="4572000" cy="0"/>
          </a:xfrm>
          <a:custGeom>
            <a:avLst/>
            <a:gdLst/>
            <a:ahLst/>
            <a:cxnLst/>
            <a:rect l="l" t="t" r="r" b="b"/>
            <a:pathLst>
              <a:path w="4572000">
                <a:moveTo>
                  <a:pt x="0" y="0"/>
                </a:moveTo>
                <a:lnTo>
                  <a:pt x="4571845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90850" y="456745"/>
            <a:ext cx="0" cy="239395"/>
          </a:xfrm>
          <a:custGeom>
            <a:avLst/>
            <a:gdLst/>
            <a:ahLst/>
            <a:cxnLst/>
            <a:rect l="l" t="t" r="r" b="b"/>
            <a:pathLst>
              <a:path h="239395">
                <a:moveTo>
                  <a:pt x="0" y="239077"/>
                </a:moveTo>
                <a:lnTo>
                  <a:pt x="0" y="0"/>
                </a:lnTo>
              </a:path>
            </a:pathLst>
          </a:custGeom>
          <a:ln w="12700">
            <a:solidFill>
              <a:srgbClr val="AFAFB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38354"/>
            <a:ext cx="4552950" cy="0"/>
          </a:xfrm>
          <a:custGeom>
            <a:avLst/>
            <a:gdLst/>
            <a:ahLst/>
            <a:cxnLst/>
            <a:rect l="l" t="t" r="r" b="b"/>
            <a:pathLst>
              <a:path w="4552950">
                <a:moveTo>
                  <a:pt x="0" y="0"/>
                </a:moveTo>
                <a:lnTo>
                  <a:pt x="4552829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19299" y="413504"/>
            <a:ext cx="3820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0" dirty="0">
                <a:solidFill>
                  <a:srgbClr val="DC2A1B"/>
                </a:solidFill>
                <a:latin typeface="Arial"/>
                <a:cs typeface="Arial"/>
              </a:rPr>
              <a:t>Zahl </a:t>
            </a:r>
            <a:r>
              <a:rPr sz="1800" spc="25" dirty="0">
                <a:solidFill>
                  <a:srgbClr val="DC2A1B"/>
                </a:solidFill>
                <a:latin typeface="Arial"/>
                <a:cs typeface="Arial"/>
              </a:rPr>
              <a:t>der </a:t>
            </a:r>
            <a:r>
              <a:rPr sz="1800" spc="35" dirty="0">
                <a:solidFill>
                  <a:srgbClr val="DC2A1B"/>
                </a:solidFill>
                <a:latin typeface="Arial"/>
                <a:cs typeface="Arial"/>
              </a:rPr>
              <a:t>hauptamtlichen</a:t>
            </a:r>
            <a:r>
              <a:rPr sz="1800" spc="155" dirty="0">
                <a:solidFill>
                  <a:srgbClr val="DC2A1B"/>
                </a:solidFill>
                <a:latin typeface="Arial"/>
                <a:cs typeface="Arial"/>
              </a:rPr>
              <a:t> </a:t>
            </a:r>
            <a:r>
              <a:rPr sz="1800" spc="45" dirty="0">
                <a:solidFill>
                  <a:srgbClr val="DC2A1B"/>
                </a:solidFill>
                <a:latin typeface="Arial"/>
                <a:cs typeface="Arial"/>
              </a:rPr>
              <a:t>Mitarbeiter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068B94F0-768A-4BE2-9382-031BDFFF09E0}"/>
              </a:ext>
            </a:extLst>
          </p:cNvPr>
          <p:cNvSpPr/>
          <p:nvPr/>
        </p:nvSpPr>
        <p:spPr>
          <a:xfrm>
            <a:off x="5596662" y="432009"/>
            <a:ext cx="1747342" cy="197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8B1E6202-81EB-4200-85AF-C4A9DA731390}"/>
              </a:ext>
            </a:extLst>
          </p:cNvPr>
          <p:cNvSpPr txBox="1"/>
          <p:nvPr/>
        </p:nvSpPr>
        <p:spPr>
          <a:xfrm>
            <a:off x="5881840" y="574378"/>
            <a:ext cx="12274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FAFB0"/>
                </a:solidFill>
                <a:latin typeface="Arial"/>
                <a:cs typeface="Arial"/>
              </a:rPr>
              <a:t>Kreisverband</a:t>
            </a:r>
            <a:r>
              <a:rPr sz="800" spc="-40" dirty="0">
                <a:solidFill>
                  <a:srgbClr val="AFAFB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AFAFB0"/>
                </a:solidFill>
                <a:latin typeface="Arial"/>
                <a:cs typeface="Arial"/>
              </a:rPr>
              <a:t>Pfaffenhofen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38795" y="3525904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131413"/>
                </a:solidFill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45502"/>
              </p:ext>
            </p:extLst>
          </p:nvPr>
        </p:nvGraphicFramePr>
        <p:xfrm>
          <a:off x="436765" y="1023353"/>
          <a:ext cx="6898004" cy="9743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1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4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Notarzt-/Notfalleinsätze</a:t>
                      </a:r>
                      <a:endParaRPr lang="de-DE"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4.615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4.435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5.013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3.275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34">
                <a:tc>
                  <a:txBody>
                    <a:bodyPr/>
                    <a:lstStyle/>
                    <a:p>
                      <a:pPr marL="50165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Krankentransporte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80670" algn="r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5.707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5.679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5.778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375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5.187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593906"/>
              </p:ext>
            </p:extLst>
          </p:nvPr>
        </p:nvGraphicFramePr>
        <p:xfrm>
          <a:off x="446000" y="2066007"/>
          <a:ext cx="6901603" cy="794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9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0102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dirty="0" err="1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Sonstige</a:t>
                      </a:r>
                      <a:r>
                        <a:rPr lang="de-DE"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 err="1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Einsätze</a:t>
                      </a:r>
                      <a:r>
                        <a:rPr lang="de-DE"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de-DE" sz="800" b="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(Gebietsabsicherung Hilfeleistung)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5.335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5.119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5.409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5.300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99">
                <a:tc gridSpan="2">
                  <a:txBody>
                    <a:bodyPr/>
                    <a:lstStyle/>
                    <a:p>
                      <a:pPr marR="233679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200" b="1" spc="9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Gesamt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L w="9525">
                      <a:solidFill>
                        <a:srgbClr val="DC2A1B"/>
                      </a:solidFill>
                      <a:prstDash val="solid"/>
                    </a:lnL>
                    <a:lnT w="9525">
                      <a:solidFill>
                        <a:srgbClr val="DC2A1B"/>
                      </a:solidFill>
                      <a:prstDash val="solid"/>
                    </a:lnT>
                    <a:lnB w="9525" cap="flat" cmpd="sng" algn="ctr">
                      <a:solidFill>
                        <a:srgbClr val="DC2A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15.657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 cap="flat" cmpd="sng" algn="ctr">
                      <a:solidFill>
                        <a:srgbClr val="DC2A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15.233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 cap="flat" cmpd="sng" algn="ctr">
                      <a:solidFill>
                        <a:srgbClr val="DC2A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16.200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 cap="flat" cmpd="sng" algn="ctr">
                      <a:solidFill>
                        <a:srgbClr val="DC2A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13.762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R w="9525">
                      <a:solidFill>
                        <a:srgbClr val="DC2A1B"/>
                      </a:solidFill>
                      <a:prstDash val="solid"/>
                    </a:lnR>
                    <a:lnT w="9525">
                      <a:solidFill>
                        <a:srgbClr val="DC2A1B"/>
                      </a:solidFill>
                      <a:prstDash val="solid"/>
                    </a:lnT>
                    <a:lnB w="9525" cap="flat" cmpd="sng" algn="ctr">
                      <a:solidFill>
                        <a:srgbClr val="DC2A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999">
                <a:tc gridSpan="2">
                  <a:txBody>
                    <a:bodyPr/>
                    <a:lstStyle/>
                    <a:p>
                      <a:pPr marR="233679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L w="9525">
                      <a:solidFill>
                        <a:srgbClr val="DC2A1B"/>
                      </a:solidFill>
                      <a:prstDash val="solid"/>
                    </a:lnL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514.381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505.313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546.005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520.388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R w="9525">
                      <a:solidFill>
                        <a:srgbClr val="DC2A1B"/>
                      </a:solidFill>
                      <a:prstDash val="solid"/>
                    </a:lnR>
                    <a:lnT w="9525">
                      <a:solidFill>
                        <a:srgbClr val="DC2A1B"/>
                      </a:solidFill>
                      <a:prstDash val="solid"/>
                    </a:lnT>
                    <a:lnB w="9525">
                      <a:solidFill>
                        <a:srgbClr val="DC2A1B"/>
                      </a:solidFill>
                      <a:prstDash val="solid"/>
                    </a:lnB>
                    <a:solidFill>
                      <a:srgbClr val="FFD3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169648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474863" y="2651828"/>
            <a:ext cx="15252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131413"/>
                </a:solidFill>
                <a:latin typeface="Arial"/>
                <a:cs typeface="Arial"/>
              </a:rPr>
              <a:t>Gefahrene</a:t>
            </a:r>
            <a:r>
              <a:rPr sz="1200" b="1" spc="-70" dirty="0">
                <a:solidFill>
                  <a:srgbClr val="131413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131413"/>
                </a:solidFill>
                <a:latin typeface="Arial"/>
                <a:cs typeface="Arial"/>
              </a:rPr>
              <a:t>Kilometer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732604"/>
            <a:ext cx="4907280" cy="0"/>
          </a:xfrm>
          <a:custGeom>
            <a:avLst/>
            <a:gdLst/>
            <a:ahLst/>
            <a:cxnLst/>
            <a:rect l="l" t="t" r="r" b="b"/>
            <a:pathLst>
              <a:path w="4907280">
                <a:moveTo>
                  <a:pt x="0" y="0"/>
                </a:moveTo>
                <a:lnTo>
                  <a:pt x="4906674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925649" y="456745"/>
            <a:ext cx="0" cy="239395"/>
          </a:xfrm>
          <a:custGeom>
            <a:avLst/>
            <a:gdLst/>
            <a:ahLst/>
            <a:cxnLst/>
            <a:rect l="l" t="t" r="r" b="b"/>
            <a:pathLst>
              <a:path h="239395">
                <a:moveTo>
                  <a:pt x="0" y="239077"/>
                </a:moveTo>
                <a:lnTo>
                  <a:pt x="0" y="0"/>
                </a:lnTo>
              </a:path>
            </a:pathLst>
          </a:custGeom>
          <a:ln w="12700">
            <a:solidFill>
              <a:srgbClr val="AFAFB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438354"/>
            <a:ext cx="4888230" cy="0"/>
          </a:xfrm>
          <a:custGeom>
            <a:avLst/>
            <a:gdLst/>
            <a:ahLst/>
            <a:cxnLst/>
            <a:rect l="l" t="t" r="r" b="b"/>
            <a:pathLst>
              <a:path w="4888230">
                <a:moveTo>
                  <a:pt x="0" y="0"/>
                </a:moveTo>
                <a:lnTo>
                  <a:pt x="4887684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419299" y="413504"/>
            <a:ext cx="4011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5" dirty="0">
                <a:solidFill>
                  <a:srgbClr val="DC2A1B"/>
                </a:solidFill>
              </a:rPr>
              <a:t>Rettungsdienst </a:t>
            </a:r>
            <a:r>
              <a:rPr sz="1800" spc="25" dirty="0">
                <a:solidFill>
                  <a:srgbClr val="DC2A1B"/>
                </a:solidFill>
              </a:rPr>
              <a:t>und</a:t>
            </a:r>
            <a:r>
              <a:rPr sz="1800" spc="75" dirty="0">
                <a:solidFill>
                  <a:srgbClr val="DC2A1B"/>
                </a:solidFill>
              </a:rPr>
              <a:t> </a:t>
            </a:r>
            <a:r>
              <a:rPr sz="1800" spc="45" dirty="0">
                <a:solidFill>
                  <a:srgbClr val="DC2A1B"/>
                </a:solidFill>
              </a:rPr>
              <a:t>Krankentransport</a:t>
            </a:r>
            <a:endParaRPr sz="1800"/>
          </a:p>
        </p:txBody>
      </p:sp>
      <p:sp>
        <p:nvSpPr>
          <p:cNvPr id="26" name="object 26"/>
          <p:cNvSpPr/>
          <p:nvPr/>
        </p:nvSpPr>
        <p:spPr>
          <a:xfrm>
            <a:off x="5596662" y="432009"/>
            <a:ext cx="1747342" cy="197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881840" y="574378"/>
            <a:ext cx="12274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FAFB0"/>
                </a:solidFill>
                <a:latin typeface="Arial"/>
                <a:cs typeface="Arial"/>
              </a:rPr>
              <a:t>Kreisverband</a:t>
            </a:r>
            <a:r>
              <a:rPr sz="800" spc="-40" dirty="0">
                <a:solidFill>
                  <a:srgbClr val="AFAFB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AFAFB0"/>
                </a:solidFill>
                <a:latin typeface="Arial"/>
                <a:cs typeface="Arial"/>
              </a:rPr>
              <a:t>Pfaffenhofen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300" y="3525904"/>
            <a:ext cx="1384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131413"/>
                </a:solidFill>
                <a:latin typeface="Arial"/>
                <a:cs typeface="Arial"/>
              </a:rPr>
              <a:t>10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134269"/>
              </p:ext>
            </p:extLst>
          </p:nvPr>
        </p:nvGraphicFramePr>
        <p:xfrm>
          <a:off x="432003" y="1023353"/>
          <a:ext cx="6900544" cy="17640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1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Amb.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Pflege: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Betreute</a:t>
                      </a:r>
                      <a:r>
                        <a:rPr sz="1200" b="1" spc="-2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Patienten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224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248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258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276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Amb.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Pflege: Zahl der</a:t>
                      </a:r>
                      <a:r>
                        <a:rPr sz="1200" b="1" spc="-3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Hausbesuche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77.764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80.177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79.769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84.590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1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Tagespflege: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Zahl der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Belegtage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6.538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6.608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7.120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3.343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Fahrdienste: Gefahrene</a:t>
                      </a:r>
                      <a:r>
                        <a:rPr sz="1200" b="1" spc="-1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Kilometer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102.570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83.239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117.826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126.365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Hausnotruf:</a:t>
                      </a:r>
                      <a:r>
                        <a:rPr sz="1200" b="1" spc="-10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Teilnehmerzahl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490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531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625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684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Essen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auf Rädern: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Gelieferte</a:t>
                      </a:r>
                      <a:r>
                        <a:rPr sz="1200" b="1" spc="-5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Portionen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8.247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9.756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10.747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0" y="732604"/>
            <a:ext cx="7776209" cy="0"/>
          </a:xfrm>
          <a:custGeom>
            <a:avLst/>
            <a:gdLst/>
            <a:ahLst/>
            <a:cxnLst/>
            <a:rect l="l" t="t" r="r" b="b"/>
            <a:pathLst>
              <a:path w="7776209">
                <a:moveTo>
                  <a:pt x="0" y="0"/>
                </a:moveTo>
                <a:lnTo>
                  <a:pt x="7775994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38354"/>
            <a:ext cx="7776209" cy="0"/>
          </a:xfrm>
          <a:custGeom>
            <a:avLst/>
            <a:gdLst/>
            <a:ahLst/>
            <a:cxnLst/>
            <a:rect l="l" t="t" r="r" b="b"/>
            <a:pathLst>
              <a:path w="7776209">
                <a:moveTo>
                  <a:pt x="0" y="0"/>
                </a:moveTo>
                <a:lnTo>
                  <a:pt x="7775994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19299" y="413504"/>
            <a:ext cx="1699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5" dirty="0">
                <a:solidFill>
                  <a:srgbClr val="DC2A1B"/>
                </a:solidFill>
                <a:latin typeface="Arial"/>
                <a:cs typeface="Arial"/>
              </a:rPr>
              <a:t>Soziale</a:t>
            </a:r>
            <a:r>
              <a:rPr sz="1800" spc="25" dirty="0">
                <a:solidFill>
                  <a:srgbClr val="DC2A1B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DC2A1B"/>
                </a:solidFill>
                <a:latin typeface="Arial"/>
                <a:cs typeface="Arial"/>
              </a:rPr>
              <a:t>Dienste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AC2506D2-A26A-4301-8937-42DBAFFABDD7}"/>
              </a:ext>
            </a:extLst>
          </p:cNvPr>
          <p:cNvSpPr/>
          <p:nvPr/>
        </p:nvSpPr>
        <p:spPr>
          <a:xfrm>
            <a:off x="5596662" y="432009"/>
            <a:ext cx="1747342" cy="197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2B372869-4907-4213-AAB1-ACAECAED0000}"/>
              </a:ext>
            </a:extLst>
          </p:cNvPr>
          <p:cNvSpPr txBox="1"/>
          <p:nvPr/>
        </p:nvSpPr>
        <p:spPr>
          <a:xfrm>
            <a:off x="5881840" y="574378"/>
            <a:ext cx="12274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FAFB0"/>
                </a:solidFill>
                <a:latin typeface="Arial"/>
                <a:cs typeface="Arial"/>
              </a:rPr>
              <a:t>Kreisverband</a:t>
            </a:r>
            <a:r>
              <a:rPr sz="800" spc="-40" dirty="0">
                <a:solidFill>
                  <a:srgbClr val="AFAFB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AFAFB0"/>
                </a:solidFill>
                <a:latin typeface="Arial"/>
                <a:cs typeface="Arial"/>
              </a:rPr>
              <a:t>Pfaffenhofen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285243"/>
              </p:ext>
            </p:extLst>
          </p:nvPr>
        </p:nvGraphicFramePr>
        <p:xfrm>
          <a:off x="432003" y="1023353"/>
          <a:ext cx="6898004" cy="12600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1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de-DE"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solidFill>
                      <a:srgbClr val="DC2A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Haus </a:t>
                      </a:r>
                      <a:r>
                        <a:rPr sz="1200" b="1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der Senioren: Zahl der</a:t>
                      </a:r>
                      <a:r>
                        <a:rPr sz="1200" b="1" spc="-5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Belegtage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38.165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37.853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30.367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28.960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Hausratsammelstelle: Zahl der Kunden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54.060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52.386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53.292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43.291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93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Rot-Kreuz-Laden: Zahl der Kunden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9.988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9.835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10.663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dirty="0">
                          <a:latin typeface="Arial"/>
                          <a:cs typeface="Arial"/>
                        </a:rPr>
                        <a:t>9.088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de-DE" sz="1200" b="1" spc="-5" dirty="0">
                          <a:solidFill>
                            <a:srgbClr val="131413"/>
                          </a:solidFill>
                          <a:latin typeface="Arial"/>
                          <a:cs typeface="Arial"/>
                        </a:rPr>
                        <a:t>Tonnage in beiden Läden: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solidFill>
                      <a:srgbClr val="AFA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189781" y="3525904"/>
            <a:ext cx="1238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60" dirty="0">
                <a:solidFill>
                  <a:srgbClr val="131413"/>
                </a:solidFill>
                <a:latin typeface="Arial"/>
                <a:cs typeface="Arial"/>
              </a:rPr>
              <a:t>11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30095" y="35371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73731" y="35371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73731" y="26186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30095" y="26186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93495" y="35371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37131" y="35371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37131" y="26186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493495" y="26186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66697" y="35391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10332" y="35391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10332" y="262055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966697" y="262055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03298" y="35352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046933" y="35352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046933" y="26166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03298" y="26166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28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596662" y="432009"/>
            <a:ext cx="1747342" cy="197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5881840" y="574378"/>
            <a:ext cx="12274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FAFB0"/>
                </a:solidFill>
                <a:latin typeface="Arial"/>
                <a:cs typeface="Arial"/>
              </a:rPr>
              <a:t>Kreisverband</a:t>
            </a:r>
            <a:r>
              <a:rPr sz="800" spc="-40" dirty="0">
                <a:solidFill>
                  <a:srgbClr val="AFAFB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AFAFB0"/>
                </a:solidFill>
                <a:latin typeface="Arial"/>
                <a:cs typeface="Arial"/>
              </a:rPr>
              <a:t>Pfaffenhofen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0" y="732604"/>
            <a:ext cx="1565910" cy="0"/>
          </a:xfrm>
          <a:custGeom>
            <a:avLst/>
            <a:gdLst/>
            <a:ahLst/>
            <a:cxnLst/>
            <a:rect l="l" t="t" r="r" b="b"/>
            <a:pathLst>
              <a:path w="1565910">
                <a:moveTo>
                  <a:pt x="0" y="0"/>
                </a:moveTo>
                <a:lnTo>
                  <a:pt x="1565864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84849" y="456745"/>
            <a:ext cx="0" cy="239395"/>
          </a:xfrm>
          <a:custGeom>
            <a:avLst/>
            <a:gdLst/>
            <a:ahLst/>
            <a:cxnLst/>
            <a:rect l="l" t="t" r="r" b="b"/>
            <a:pathLst>
              <a:path h="239395">
                <a:moveTo>
                  <a:pt x="0" y="239077"/>
                </a:moveTo>
                <a:lnTo>
                  <a:pt x="0" y="0"/>
                </a:lnTo>
              </a:path>
            </a:pathLst>
          </a:custGeom>
          <a:ln w="12700">
            <a:solidFill>
              <a:srgbClr val="AFAFB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438354"/>
            <a:ext cx="1547495" cy="0"/>
          </a:xfrm>
          <a:custGeom>
            <a:avLst/>
            <a:gdLst/>
            <a:ahLst/>
            <a:cxnLst/>
            <a:rect l="l" t="t" r="r" b="b"/>
            <a:pathLst>
              <a:path w="1547495">
                <a:moveTo>
                  <a:pt x="0" y="0"/>
                </a:moveTo>
                <a:lnTo>
                  <a:pt x="1546884" y="0"/>
                </a:lnTo>
              </a:path>
            </a:pathLst>
          </a:custGeom>
          <a:ln w="12700">
            <a:solidFill>
              <a:srgbClr val="AFAF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6">
            <a:extLst>
              <a:ext uri="{FF2B5EF4-FFF2-40B4-BE49-F238E27FC236}">
                <a16:creationId xmlns:a16="http://schemas.microsoft.com/office/drawing/2014/main" id="{4AF8115C-3A0A-4929-9517-44D5ACD69834}"/>
              </a:ext>
            </a:extLst>
          </p:cNvPr>
          <p:cNvSpPr txBox="1"/>
          <p:nvPr/>
        </p:nvSpPr>
        <p:spPr>
          <a:xfrm>
            <a:off x="419299" y="413504"/>
            <a:ext cx="1699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5" dirty="0">
                <a:solidFill>
                  <a:srgbClr val="DC2A1B"/>
                </a:solidFill>
                <a:latin typeface="Arial"/>
                <a:cs typeface="Arial"/>
              </a:rPr>
              <a:t>Soziale</a:t>
            </a:r>
            <a:r>
              <a:rPr sz="1800" spc="25" dirty="0">
                <a:solidFill>
                  <a:srgbClr val="DC2A1B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DC2A1B"/>
                </a:solidFill>
                <a:latin typeface="Arial"/>
                <a:cs typeface="Arial"/>
              </a:rPr>
              <a:t>Dienste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3141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Mitgliederversammlung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455</Words>
  <Application>Microsoft Office PowerPoint</Application>
  <PresentationFormat>Benutzerdefiniert</PresentationFormat>
  <Paragraphs>271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3_Mitgliederversammlung</vt:lpstr>
      <vt:lpstr>Tätigkeitsbericht  2017 bis 2020</vt:lpstr>
      <vt:lpstr>Mitglieder Gemeinschaften</vt:lpstr>
      <vt:lpstr>PowerPoint-Präsentation</vt:lpstr>
      <vt:lpstr>Fördermitglieder</vt:lpstr>
      <vt:lpstr>PowerPoint-Präsentation</vt:lpstr>
      <vt:lpstr>PowerPoint-Präsentation</vt:lpstr>
      <vt:lpstr>Rettungsdienst und Krankentransport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BRK-Leistungsbericht-V3.indd</dc:title>
  <dc:creator>Rolnik, Caecilia</dc:creator>
  <cp:lastModifiedBy>Rolnik, Caecilia</cp:lastModifiedBy>
  <cp:revision>30</cp:revision>
  <cp:lastPrinted>2021-06-25T07:34:17Z</cp:lastPrinted>
  <dcterms:created xsi:type="dcterms:W3CDTF">2021-06-17T10:23:49Z</dcterms:created>
  <dcterms:modified xsi:type="dcterms:W3CDTF">2021-06-25T07:37:47Z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2017-03-11T00:00:00Z</vt:filetime>
  </property>
  <property fmtid="{D5CDD505-2E9C-101B-9397-08002B2CF9AE}" pid="3" name="Creator">
    <vt:lpwstr>Adobe InDesign CS5.5 (7.5.3)</vt:lpwstr>
  </property>
  <property fmtid="{D5CDD505-2E9C-101B-9397-08002B2CF9AE}" pid="4" name="LastSaved">
    <vt:filetime>2021-06-17T00:00:00Z</vt:filetime>
  </property>
</Properties>
</file>